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0"/>
  </p:notesMasterIdLst>
  <p:sldIdLst>
    <p:sldId id="348" r:id="rId2"/>
    <p:sldId id="354" r:id="rId3"/>
    <p:sldId id="352" r:id="rId4"/>
    <p:sldId id="353" r:id="rId5"/>
    <p:sldId id="389" r:id="rId6"/>
    <p:sldId id="507" r:id="rId7"/>
    <p:sldId id="510" r:id="rId8"/>
    <p:sldId id="508" r:id="rId9"/>
    <p:sldId id="355" r:id="rId10"/>
    <p:sldId id="356" r:id="rId11"/>
    <p:sldId id="357" r:id="rId12"/>
    <p:sldId id="358" r:id="rId13"/>
    <p:sldId id="359" r:id="rId14"/>
    <p:sldId id="360" r:id="rId15"/>
    <p:sldId id="361" r:id="rId16"/>
    <p:sldId id="362" r:id="rId17"/>
    <p:sldId id="363" r:id="rId18"/>
    <p:sldId id="499" r:id="rId19"/>
    <p:sldId id="374" r:id="rId20"/>
    <p:sldId id="375" r:id="rId21"/>
    <p:sldId id="376" r:id="rId22"/>
    <p:sldId id="377" r:id="rId23"/>
    <p:sldId id="378" r:id="rId24"/>
    <p:sldId id="379" r:id="rId25"/>
    <p:sldId id="380" r:id="rId26"/>
    <p:sldId id="381" r:id="rId27"/>
    <p:sldId id="382" r:id="rId28"/>
    <p:sldId id="504" r:id="rId29"/>
    <p:sldId id="503" r:id="rId30"/>
    <p:sldId id="383" r:id="rId31"/>
    <p:sldId id="385" r:id="rId32"/>
    <p:sldId id="390" r:id="rId33"/>
    <p:sldId id="386" r:id="rId34"/>
    <p:sldId id="387" r:id="rId35"/>
    <p:sldId id="388" r:id="rId36"/>
    <p:sldId id="392" r:id="rId37"/>
    <p:sldId id="500" r:id="rId38"/>
    <p:sldId id="393" r:id="rId39"/>
    <p:sldId id="394" r:id="rId40"/>
    <p:sldId id="395" r:id="rId41"/>
    <p:sldId id="501" r:id="rId42"/>
    <p:sldId id="505" r:id="rId43"/>
    <p:sldId id="396" r:id="rId44"/>
    <p:sldId id="397" r:id="rId45"/>
    <p:sldId id="398" r:id="rId46"/>
    <p:sldId id="399" r:id="rId47"/>
    <p:sldId id="400" r:id="rId48"/>
    <p:sldId id="401" r:id="rId49"/>
    <p:sldId id="402" r:id="rId50"/>
    <p:sldId id="403" r:id="rId51"/>
    <p:sldId id="404" r:id="rId52"/>
    <p:sldId id="405" r:id="rId53"/>
    <p:sldId id="406" r:id="rId54"/>
    <p:sldId id="407" r:id="rId55"/>
    <p:sldId id="408" r:id="rId56"/>
    <p:sldId id="410" r:id="rId57"/>
    <p:sldId id="411" r:id="rId58"/>
    <p:sldId id="412" r:id="rId59"/>
    <p:sldId id="413" r:id="rId60"/>
    <p:sldId id="414" r:id="rId61"/>
    <p:sldId id="416" r:id="rId62"/>
    <p:sldId id="417" r:id="rId63"/>
    <p:sldId id="418" r:id="rId64"/>
    <p:sldId id="420" r:id="rId65"/>
    <p:sldId id="421" r:id="rId66"/>
    <p:sldId id="422" r:id="rId67"/>
    <p:sldId id="423" r:id="rId68"/>
    <p:sldId id="424" r:id="rId69"/>
    <p:sldId id="425" r:id="rId70"/>
    <p:sldId id="426" r:id="rId71"/>
    <p:sldId id="427" r:id="rId72"/>
    <p:sldId id="428" r:id="rId73"/>
    <p:sldId id="429" r:id="rId74"/>
    <p:sldId id="430" r:id="rId75"/>
    <p:sldId id="431" r:id="rId76"/>
    <p:sldId id="432" r:id="rId77"/>
    <p:sldId id="433" r:id="rId78"/>
    <p:sldId id="434" r:id="rId79"/>
    <p:sldId id="435" r:id="rId80"/>
    <p:sldId id="436" r:id="rId81"/>
    <p:sldId id="438" r:id="rId82"/>
    <p:sldId id="439" r:id="rId83"/>
    <p:sldId id="440" r:id="rId84"/>
    <p:sldId id="441" r:id="rId85"/>
    <p:sldId id="442" r:id="rId86"/>
    <p:sldId id="443" r:id="rId87"/>
    <p:sldId id="444" r:id="rId88"/>
    <p:sldId id="445" r:id="rId89"/>
    <p:sldId id="446" r:id="rId90"/>
    <p:sldId id="448" r:id="rId91"/>
    <p:sldId id="449" r:id="rId92"/>
    <p:sldId id="450" r:id="rId93"/>
    <p:sldId id="451" r:id="rId94"/>
    <p:sldId id="452" r:id="rId95"/>
    <p:sldId id="453" r:id="rId96"/>
    <p:sldId id="454" r:id="rId97"/>
    <p:sldId id="455" r:id="rId98"/>
    <p:sldId id="456" r:id="rId99"/>
    <p:sldId id="457" r:id="rId100"/>
    <p:sldId id="458" r:id="rId101"/>
    <p:sldId id="459" r:id="rId102"/>
    <p:sldId id="460" r:id="rId103"/>
    <p:sldId id="461" r:id="rId104"/>
    <p:sldId id="462" r:id="rId105"/>
    <p:sldId id="463" r:id="rId106"/>
    <p:sldId id="464" r:id="rId107"/>
    <p:sldId id="465" r:id="rId108"/>
    <p:sldId id="466" r:id="rId109"/>
    <p:sldId id="467" r:id="rId110"/>
    <p:sldId id="469" r:id="rId111"/>
    <p:sldId id="470" r:id="rId112"/>
    <p:sldId id="471" r:id="rId113"/>
    <p:sldId id="472" r:id="rId114"/>
    <p:sldId id="473" r:id="rId115"/>
    <p:sldId id="474" r:id="rId116"/>
    <p:sldId id="475" r:id="rId117"/>
    <p:sldId id="476" r:id="rId118"/>
    <p:sldId id="477" r:id="rId1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CCCD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86" autoAdjust="0"/>
    <p:restoredTop sz="92219" autoAdjust="0"/>
  </p:normalViewPr>
  <p:slideViewPr>
    <p:cSldViewPr snapToGrid="0">
      <p:cViewPr varScale="1">
        <p:scale>
          <a:sx n="55" d="100"/>
          <a:sy n="55" d="100"/>
        </p:scale>
        <p:origin x="43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5968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media/image12.gif>
</file>

<file path=ppt/media/image34.png>
</file>

<file path=ppt/media/image36.jp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A57A68-A056-4F13-9CEE-B80DC238DA5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BD9C5C-2980-46A8-8DD9-CD1A94148C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176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会降低卷积特征的采样率（以节省处理时间），从而减少特征图的维数，同时仍保留最关键的特征信息。</a:t>
            </a:r>
            <a:endParaRPr lang="zh-TW" alt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会降低卷积特征的采样率（以节省处理时间），从而减少特征图的维数，同时仍保留最关键的特征信息。</a:t>
            </a: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076463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一个</a:t>
            </a:r>
            <a:r>
              <a:rPr lang="en-US" altLang="zh-TW" dirty="0"/>
              <a:t>filter 7x7xC, C</a:t>
            </a:r>
            <a:r>
              <a:rPr lang="zh-TW" altLang="en-US" dirty="0"/>
              <a:t>个</a:t>
            </a:r>
            <a:r>
              <a:rPr lang="en-US" altLang="zh-TW" dirty="0"/>
              <a:t>filter 7x7xCxC</a:t>
            </a: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79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89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Why it is harder to train a deeper model?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Gradient vanishing or exploding</a:t>
            </a:r>
            <a:r>
              <a:rPr lang="zh-TW" altLang="en-US" dirty="0"/>
              <a:t>？</a:t>
            </a:r>
            <a:r>
              <a:rPr lang="en-US" altLang="zh-TW" dirty="0"/>
              <a:t> No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This problem,</a:t>
            </a:r>
            <a:r>
              <a:rPr lang="zh-CN" altLang="en-US" dirty="0"/>
              <a:t> </a:t>
            </a:r>
            <a:r>
              <a:rPr lang="en-US" altLang="zh-CN" dirty="0"/>
              <a:t>however, has been largely addressed by normalized initialization</a:t>
            </a:r>
            <a:r>
              <a:rPr lang="zh-CN" altLang="en-US" dirty="0"/>
              <a:t> </a:t>
            </a:r>
            <a:r>
              <a:rPr lang="en-US" altLang="zh-CN" dirty="0"/>
              <a:t>and intermediate normalization layers</a:t>
            </a:r>
            <a:r>
              <a:rPr lang="zh-CN" altLang="en-US" dirty="0"/>
              <a:t> </a:t>
            </a:r>
            <a:r>
              <a:rPr lang="en-US" altLang="zh-CN" dirty="0"/>
              <a:t>(BN)</a:t>
            </a:r>
            <a:r>
              <a:rPr lang="zh-CN" altLang="en-US" dirty="0"/>
              <a:t>.</a:t>
            </a: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The stacking of several non-linear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transformations in conventional feed-forward network architectures typically results in poor propagation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of activations and gradients. Hence it remains hard to investigate the benefits of very deep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networks for a variety of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99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BD9C5C-2980-46A8-8DD9-CD1A94148C78}" type="slidenum">
              <a:rPr lang="en-GB" smtClean="0"/>
              <a:t>106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617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343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9738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640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8487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4348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449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963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902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308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426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984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3F386-15C1-43B5-A0B8-DDF41FC799A8}" type="datetimeFigureOut">
              <a:rPr lang="en-GB" smtClean="0"/>
              <a:t>07/07/2021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A6C6E-877F-45CB-9555-F32F2662F6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728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age-net.org/index.php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sz="4000" dirty="0"/>
            </a:br>
            <a:r>
              <a:rPr lang="en-US" sz="4000" dirty="0"/>
              <a:t>Convolutional </a:t>
            </a:r>
            <a:r>
              <a:rPr lang="en-US" altLang="zh-CN" sz="4000" dirty="0"/>
              <a:t>Neural</a:t>
            </a:r>
            <a:r>
              <a:rPr lang="zh-CN" altLang="en-US" sz="4000" dirty="0"/>
              <a:t> </a:t>
            </a:r>
            <a:r>
              <a:rPr lang="en-US" altLang="zh-CN" sz="4000" dirty="0"/>
              <a:t>Networks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94837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</a:t>
            </a:r>
            <a:r>
              <a:rPr lang="en-US" altLang="zh-CN" sz="3600" dirty="0"/>
              <a:t>onvolutional</a:t>
            </a:r>
            <a:r>
              <a:rPr lang="zh-CN" altLang="en-US" sz="3600" dirty="0"/>
              <a:t> </a:t>
            </a:r>
            <a:r>
              <a:rPr lang="en-US" altLang="zh-CN" sz="3600" dirty="0"/>
              <a:t>Layer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0200"/>
            <a:ext cx="9144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87444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zh-CN" altLang="en-US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31300" cy="4622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76665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22001" y="5745309"/>
            <a:ext cx="6547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 et al. hypothesize that it is easier to optimize the residual mapping than to optimize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the original, unreferenced mapping</a:t>
            </a:r>
          </a:p>
        </p:txBody>
      </p:sp>
    </p:spTree>
    <p:extLst>
      <p:ext uri="{BB962C8B-B14F-4D97-AF65-F5344CB8AC3E}">
        <p14:creationId xmlns:p14="http://schemas.microsoft.com/office/powerpoint/2010/main" val="175776665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059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76665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zh-CN" altLang="en-US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84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059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753"/>
          <a:stretch/>
        </p:blipFill>
        <p:spPr>
          <a:xfrm>
            <a:off x="12700" y="1117600"/>
            <a:ext cx="9118600" cy="454179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440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zh-CN" altLang="en-US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" y="1130300"/>
            <a:ext cx="90932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186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</a:t>
            </a:r>
            <a:r>
              <a:rPr lang="en-US" altLang="zh-CN" sz="3600" dirty="0"/>
              <a:t>onvolutional</a:t>
            </a:r>
            <a:r>
              <a:rPr lang="zh-CN" altLang="en-US" sz="3600" dirty="0"/>
              <a:t> </a:t>
            </a:r>
            <a:r>
              <a:rPr lang="en-US" altLang="zh-CN" sz="3600" dirty="0"/>
              <a:t>Layer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7059"/>
            <a:ext cx="9144000" cy="4356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900016"/>
            <a:ext cx="3920839" cy="5054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74046" y="5461742"/>
            <a:ext cx="5646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F</a:t>
            </a:r>
            <a:r>
              <a:rPr lang="en-US" altLang="zh-CN" sz="2000" dirty="0">
                <a:solidFill>
                  <a:srgbClr val="FF0000"/>
                </a:solidFill>
              </a:rPr>
              <a:t>ilters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move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spatial-wise,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not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depth-wise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66078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2163"/>
          <a:stretch/>
        </p:blipFill>
        <p:spPr>
          <a:xfrm>
            <a:off x="0" y="1117600"/>
            <a:ext cx="9144000" cy="45228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186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486708" y="5449413"/>
            <a:ext cx="3464641" cy="4685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Comparison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059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4945" y="5437084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Comparison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5627" y="5289136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Comparison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05900" cy="4584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47956" y="5474071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46780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Comparison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05900" cy="4597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7957" y="5412426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9385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Comparison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059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3297" y="5289136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76364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Comparison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186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10968" y="5363109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76364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Comparison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" y="1130300"/>
            <a:ext cx="9093200" cy="4584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97275" y="5276807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763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</a:t>
            </a:r>
            <a:r>
              <a:rPr lang="en-US" altLang="zh-CN" sz="3600" dirty="0"/>
              <a:t>onvolutional</a:t>
            </a:r>
            <a:r>
              <a:rPr lang="zh-CN" altLang="en-US" sz="3600" dirty="0"/>
              <a:t> </a:t>
            </a:r>
            <a:r>
              <a:rPr lang="en-US" altLang="zh-CN" sz="3600" dirty="0"/>
              <a:t>Layer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4800"/>
            <a:ext cx="91440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762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</a:t>
            </a:r>
            <a:r>
              <a:rPr lang="en-US" altLang="zh-CN" sz="3600" dirty="0"/>
              <a:t>onvolutional</a:t>
            </a:r>
            <a:r>
              <a:rPr lang="zh-CN" altLang="en-US" sz="3600" dirty="0"/>
              <a:t> </a:t>
            </a:r>
            <a:r>
              <a:rPr lang="en-US" altLang="zh-CN" sz="3600" dirty="0"/>
              <a:t>Layer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9788"/>
          <a:stretch/>
        </p:blipFill>
        <p:spPr>
          <a:xfrm>
            <a:off x="259307" y="1696950"/>
            <a:ext cx="6895379" cy="312544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8814" y="5363110"/>
            <a:ext cx="81375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</a:rPr>
              <a:t>An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activation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map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is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a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sheet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of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neuron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outputs</a:t>
            </a:r>
          </a:p>
          <a:p>
            <a:r>
              <a:rPr lang="en-US" altLang="zh-CN" sz="2000" dirty="0">
                <a:solidFill>
                  <a:srgbClr val="FF0000"/>
                </a:solidFill>
              </a:rPr>
              <a:t>1</a:t>
            </a:r>
            <a:r>
              <a:rPr lang="zh-CN" altLang="en-US" sz="2000" dirty="0">
                <a:solidFill>
                  <a:srgbClr val="FF0000"/>
                </a:solidFill>
              </a:rPr>
              <a:t>) </a:t>
            </a:r>
            <a:r>
              <a:rPr lang="en-US" sz="2000" dirty="0">
                <a:solidFill>
                  <a:srgbClr val="FF0000"/>
                </a:solidFill>
              </a:rPr>
              <a:t>Each is connected to a small region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(receptive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field</a:t>
            </a:r>
            <a:r>
              <a:rPr lang="zh-CN" altLang="en-US" sz="2000" dirty="0">
                <a:solidFill>
                  <a:srgbClr val="FF0000"/>
                </a:solidFill>
              </a:rPr>
              <a:t>, 感受野</a:t>
            </a:r>
            <a:r>
              <a:rPr lang="en-US" altLang="zh-CN" sz="2000" dirty="0">
                <a:solidFill>
                  <a:srgbClr val="FF0000"/>
                </a:solidFill>
              </a:rPr>
              <a:t>)</a:t>
            </a:r>
            <a:r>
              <a:rPr lang="en-US" sz="2000" dirty="0">
                <a:solidFill>
                  <a:srgbClr val="FF0000"/>
                </a:solidFill>
              </a:rPr>
              <a:t> in the input </a:t>
            </a:r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zh-CN" altLang="zh-CN" sz="2000" dirty="0">
                <a:solidFill>
                  <a:srgbClr val="FF0000"/>
                </a:solidFill>
              </a:rPr>
              <a:t>2</a:t>
            </a:r>
            <a:r>
              <a:rPr lang="en-US" altLang="zh-CN" sz="2000" dirty="0">
                <a:solidFill>
                  <a:srgbClr val="FF0000"/>
                </a:solidFill>
              </a:rPr>
              <a:t>)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All of them share parameters </a:t>
            </a:r>
            <a:r>
              <a:rPr lang="en-US" sz="2000" dirty="0">
                <a:solidFill>
                  <a:srgbClr val="FF0000"/>
                </a:solidFill>
                <a:sym typeface="Wingdings"/>
              </a:rPr>
              <a:t> translation invariant</a:t>
            </a:r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EA83E1-B341-49C9-9B6E-1DE4356F2326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686" y="2171297"/>
            <a:ext cx="1800619" cy="217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503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</a:t>
            </a:r>
            <a:r>
              <a:rPr lang="en-US" altLang="zh-CN" sz="3600" dirty="0"/>
              <a:t>onvolutional Layer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3155"/>
            <a:ext cx="9131300" cy="36957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85012" y="5412426"/>
            <a:ext cx="415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Consider</a:t>
            </a:r>
            <a:r>
              <a:rPr lang="zh-CN" altLang="en-US" sz="2400" dirty="0"/>
              <a:t> </a:t>
            </a:r>
            <a:r>
              <a:rPr lang="en-US" altLang="zh-CN" sz="2400" dirty="0"/>
              <a:t>another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chemeClr val="accent6"/>
                </a:solidFill>
              </a:rPr>
              <a:t>green</a:t>
            </a:r>
            <a:r>
              <a:rPr lang="zh-CN" altLang="en-US" sz="2400" dirty="0">
                <a:solidFill>
                  <a:schemeClr val="accent6"/>
                </a:solidFill>
              </a:rPr>
              <a:t> </a:t>
            </a:r>
            <a:r>
              <a:rPr lang="en-US" altLang="zh-CN" sz="2400" dirty="0"/>
              <a:t>filter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03442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</a:t>
            </a:r>
            <a:r>
              <a:rPr lang="en-US" altLang="zh-CN" sz="3600" dirty="0"/>
              <a:t>onvolutional</a:t>
            </a:r>
            <a:r>
              <a:rPr lang="zh-CN" altLang="en-US" sz="3600" dirty="0"/>
              <a:t> </a:t>
            </a:r>
            <a:r>
              <a:rPr lang="en-US" altLang="zh-CN" sz="3600" dirty="0"/>
              <a:t>Layer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9200"/>
            <a:ext cx="91440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442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ConvNet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6200"/>
            <a:ext cx="91440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442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ConvNet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7000"/>
            <a:ext cx="91313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442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Visualization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684734"/>
            <a:ext cx="9118600" cy="462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1253" y="1121939"/>
            <a:ext cx="8433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L</a:t>
            </a:r>
            <a:r>
              <a:rPr lang="en-US" altLang="zh-CN" sz="2000" dirty="0">
                <a:solidFill>
                  <a:srgbClr val="FF0000"/>
                </a:solidFill>
              </a:rPr>
              <a:t>et’s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see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what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the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Inputs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maximizing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the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activations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of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 err="1">
                <a:solidFill>
                  <a:srgbClr val="FF0000"/>
                </a:solidFill>
              </a:rPr>
              <a:t>conv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neurons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look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like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3759" y="6287785"/>
            <a:ext cx="1713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edges,</a:t>
            </a:r>
            <a:r>
              <a:rPr lang="zh-CN" altLang="en-US" dirty="0"/>
              <a:t> </a:t>
            </a:r>
            <a:r>
              <a:rPr lang="en-US" altLang="zh-CN" dirty="0"/>
              <a:t>…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14315" y="6292237"/>
            <a:ext cx="1793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corners,</a:t>
            </a:r>
            <a:r>
              <a:rPr lang="zh-CN" altLang="en-US" dirty="0"/>
              <a:t> </a:t>
            </a:r>
            <a:r>
              <a:rPr lang="en-US" altLang="zh-CN" dirty="0"/>
              <a:t>blobs,</a:t>
            </a:r>
            <a:r>
              <a:rPr lang="zh-CN" altLang="en-US" dirty="0"/>
              <a:t> </a:t>
            </a:r>
            <a:r>
              <a:rPr lang="en-US" altLang="zh-C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19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</a:t>
            </a:r>
            <a:r>
              <a:rPr lang="zh-CN" altLang="en-US" sz="3600" dirty="0"/>
              <a:t> </a:t>
            </a:r>
            <a:r>
              <a:rPr lang="en-US" altLang="zh-CN" sz="3600" dirty="0"/>
              <a:t>closer</a:t>
            </a:r>
            <a:r>
              <a:rPr lang="zh-CN" altLang="en-US" sz="3600" dirty="0"/>
              <a:t> </a:t>
            </a:r>
            <a:r>
              <a:rPr lang="en-US" altLang="zh-CN" sz="3600" dirty="0"/>
              <a:t>look</a:t>
            </a:r>
            <a:r>
              <a:rPr lang="zh-CN" altLang="en-US" sz="3600" dirty="0"/>
              <a:t> </a:t>
            </a:r>
            <a:r>
              <a:rPr lang="en-US" altLang="zh-CN" sz="3600" dirty="0"/>
              <a:t>at</a:t>
            </a:r>
            <a:r>
              <a:rPr lang="zh-CN" altLang="en-US" sz="3600" dirty="0"/>
              <a:t> </a:t>
            </a:r>
            <a:r>
              <a:rPr lang="en-US" altLang="zh-CN" sz="3600" dirty="0"/>
              <a:t>spatial</a:t>
            </a:r>
            <a:r>
              <a:rPr lang="zh-CN" altLang="en-US" sz="3600" dirty="0"/>
              <a:t> </a:t>
            </a:r>
            <a:r>
              <a:rPr lang="en-US" altLang="zh-CN" sz="3600" dirty="0"/>
              <a:t>dimensions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8600"/>
            <a:ext cx="91313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403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Last time: </a:t>
            </a:r>
            <a:r>
              <a:rPr lang="en-US" sz="3600" dirty="0"/>
              <a:t>Fully</a:t>
            </a:r>
            <a:r>
              <a:rPr lang="zh-CN" altLang="en-US" sz="3600" dirty="0"/>
              <a:t> </a:t>
            </a:r>
            <a:r>
              <a:rPr lang="en-US" altLang="zh-CN" sz="3600" dirty="0"/>
              <a:t>connected</a:t>
            </a:r>
            <a:r>
              <a:rPr lang="zh-CN" altLang="en-US" sz="3600" dirty="0"/>
              <a:t> </a:t>
            </a:r>
            <a:r>
              <a:rPr lang="en-US" altLang="zh-CN" sz="3600" dirty="0"/>
              <a:t>layer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49" y="1752600"/>
            <a:ext cx="8709831" cy="338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787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In</a:t>
            </a:r>
            <a:r>
              <a:rPr lang="zh-CN" altLang="en-US" sz="3600" dirty="0"/>
              <a:t> </a:t>
            </a:r>
            <a:r>
              <a:rPr lang="en-US" altLang="zh-CN" sz="3600" dirty="0"/>
              <a:t>practice:</a:t>
            </a:r>
            <a:r>
              <a:rPr lang="zh-CN" altLang="en-US" sz="3600" dirty="0"/>
              <a:t> </a:t>
            </a:r>
            <a:r>
              <a:rPr lang="en-US" altLang="zh-CN" sz="3600" dirty="0"/>
              <a:t>common</a:t>
            </a:r>
            <a:r>
              <a:rPr lang="zh-CN" altLang="en-US" sz="3600" dirty="0"/>
              <a:t> </a:t>
            </a:r>
            <a:r>
              <a:rPr lang="en-US" altLang="zh-CN" sz="3600" dirty="0"/>
              <a:t>to</a:t>
            </a:r>
            <a:r>
              <a:rPr lang="zh-CN" altLang="en-US" sz="3600" dirty="0"/>
              <a:t> </a:t>
            </a:r>
            <a:r>
              <a:rPr lang="en-US" altLang="zh-CN" sz="3600" dirty="0"/>
              <a:t>zero</a:t>
            </a:r>
            <a:r>
              <a:rPr lang="zh-CN" altLang="en-US" sz="3600" dirty="0"/>
              <a:t> </a:t>
            </a:r>
            <a:r>
              <a:rPr lang="en-US" altLang="zh-CN" sz="3600" dirty="0"/>
              <a:t>pad</a:t>
            </a:r>
            <a:r>
              <a:rPr lang="zh-CN" altLang="en-US" sz="3600" dirty="0"/>
              <a:t> </a:t>
            </a:r>
            <a:r>
              <a:rPr lang="en-US" altLang="zh-CN" sz="3600" dirty="0"/>
              <a:t>the</a:t>
            </a:r>
            <a:r>
              <a:rPr lang="zh-CN" altLang="en-US" sz="3600" dirty="0"/>
              <a:t> </a:t>
            </a:r>
            <a:r>
              <a:rPr lang="en-US" altLang="zh-CN" sz="3600" dirty="0"/>
              <a:t>border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3170"/>
          <a:stretch/>
        </p:blipFill>
        <p:spPr>
          <a:xfrm>
            <a:off x="0" y="1837018"/>
            <a:ext cx="9131300" cy="373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403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In</a:t>
            </a:r>
            <a:r>
              <a:rPr lang="zh-CN" altLang="en-US" sz="3600" dirty="0"/>
              <a:t> </a:t>
            </a:r>
            <a:r>
              <a:rPr lang="en-US" altLang="zh-CN" sz="3600" dirty="0"/>
              <a:t>practice:</a:t>
            </a:r>
            <a:r>
              <a:rPr lang="zh-CN" altLang="en-US" sz="3600" dirty="0"/>
              <a:t> </a:t>
            </a:r>
            <a:r>
              <a:rPr lang="en-US" altLang="zh-CN" sz="3600" dirty="0"/>
              <a:t>common</a:t>
            </a:r>
            <a:r>
              <a:rPr lang="zh-CN" altLang="en-US" sz="3600" dirty="0"/>
              <a:t> </a:t>
            </a:r>
            <a:r>
              <a:rPr lang="en-US" altLang="zh-CN" sz="3600" dirty="0"/>
              <a:t>to</a:t>
            </a:r>
            <a:r>
              <a:rPr lang="zh-CN" altLang="en-US" sz="3600" dirty="0"/>
              <a:t> </a:t>
            </a:r>
            <a:r>
              <a:rPr lang="en-US" altLang="zh-CN" sz="3600" dirty="0"/>
              <a:t>zero</a:t>
            </a:r>
            <a:r>
              <a:rPr lang="zh-CN" altLang="en-US" sz="3600" dirty="0"/>
              <a:t> </a:t>
            </a:r>
            <a:r>
              <a:rPr lang="en-US" altLang="zh-CN" sz="3600" dirty="0"/>
              <a:t>pad</a:t>
            </a:r>
            <a:r>
              <a:rPr lang="zh-CN" altLang="en-US" sz="3600" dirty="0"/>
              <a:t> </a:t>
            </a:r>
            <a:r>
              <a:rPr lang="en-US" altLang="zh-CN" sz="3600" dirty="0"/>
              <a:t>the</a:t>
            </a:r>
            <a:r>
              <a:rPr lang="zh-CN" altLang="en-US" sz="3600" dirty="0"/>
              <a:t> </a:t>
            </a:r>
            <a:r>
              <a:rPr lang="en-US" altLang="zh-CN" sz="3600" dirty="0"/>
              <a:t>border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2693"/>
          <a:stretch/>
        </p:blipFill>
        <p:spPr>
          <a:xfrm>
            <a:off x="0" y="1837018"/>
            <a:ext cx="9144000" cy="372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68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In</a:t>
            </a:r>
            <a:r>
              <a:rPr lang="zh-CN" altLang="en-US" sz="3600" dirty="0"/>
              <a:t> </a:t>
            </a:r>
            <a:r>
              <a:rPr lang="en-US" altLang="zh-CN" sz="3600" dirty="0"/>
              <a:t>practice:</a:t>
            </a:r>
            <a:r>
              <a:rPr lang="zh-CN" altLang="en-US" sz="3600" dirty="0"/>
              <a:t> </a:t>
            </a:r>
            <a:r>
              <a:rPr lang="en-US" altLang="zh-CN" sz="3600" dirty="0"/>
              <a:t>common</a:t>
            </a:r>
            <a:r>
              <a:rPr lang="zh-CN" altLang="en-US" sz="3600" dirty="0"/>
              <a:t> </a:t>
            </a:r>
            <a:r>
              <a:rPr lang="en-US" altLang="zh-CN" sz="3600" dirty="0"/>
              <a:t>to</a:t>
            </a:r>
            <a:r>
              <a:rPr lang="zh-CN" altLang="en-US" sz="3600" dirty="0"/>
              <a:t> </a:t>
            </a:r>
            <a:r>
              <a:rPr lang="en-US" altLang="zh-CN" sz="3600" dirty="0"/>
              <a:t>zero</a:t>
            </a:r>
            <a:r>
              <a:rPr lang="zh-CN" altLang="en-US" sz="3600" dirty="0"/>
              <a:t> </a:t>
            </a:r>
            <a:r>
              <a:rPr lang="en-US" altLang="zh-CN" sz="3600" dirty="0"/>
              <a:t>pad</a:t>
            </a:r>
            <a:r>
              <a:rPr lang="zh-CN" altLang="en-US" sz="3600" dirty="0"/>
              <a:t> </a:t>
            </a:r>
            <a:r>
              <a:rPr lang="en-US" altLang="zh-CN" sz="3600" dirty="0"/>
              <a:t>the</a:t>
            </a:r>
            <a:r>
              <a:rPr lang="zh-CN" altLang="en-US" sz="3600" dirty="0"/>
              <a:t> </a:t>
            </a:r>
            <a:r>
              <a:rPr lang="en-US" altLang="zh-CN" sz="3600" dirty="0"/>
              <a:t>border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4198"/>
          <a:stretch/>
        </p:blipFill>
        <p:spPr>
          <a:xfrm>
            <a:off x="12700" y="1874006"/>
            <a:ext cx="9105900" cy="372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779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In</a:t>
            </a:r>
            <a:r>
              <a:rPr lang="zh-CN" altLang="en-US" sz="3600" dirty="0"/>
              <a:t> </a:t>
            </a:r>
            <a:r>
              <a:rPr lang="en-US" altLang="zh-CN" sz="3600" dirty="0"/>
              <a:t>practice:</a:t>
            </a:r>
            <a:r>
              <a:rPr lang="zh-CN" altLang="en-US" sz="3600" dirty="0"/>
              <a:t> </a:t>
            </a:r>
            <a:r>
              <a:rPr lang="en-US" altLang="zh-CN" sz="3600" dirty="0"/>
              <a:t>common</a:t>
            </a:r>
            <a:r>
              <a:rPr lang="zh-CN" altLang="en-US" sz="3600" dirty="0"/>
              <a:t> </a:t>
            </a:r>
            <a:r>
              <a:rPr lang="en-US" altLang="zh-CN" sz="3600" dirty="0"/>
              <a:t>to</a:t>
            </a:r>
            <a:r>
              <a:rPr lang="zh-CN" altLang="en-US" sz="3600" dirty="0"/>
              <a:t> </a:t>
            </a:r>
            <a:r>
              <a:rPr lang="en-US" altLang="zh-CN" sz="3600" dirty="0"/>
              <a:t>zero</a:t>
            </a:r>
            <a:r>
              <a:rPr lang="zh-CN" altLang="en-US" sz="3600" dirty="0"/>
              <a:t> </a:t>
            </a:r>
            <a:r>
              <a:rPr lang="en-US" altLang="zh-CN" sz="3600" dirty="0"/>
              <a:t>pad</a:t>
            </a:r>
            <a:r>
              <a:rPr lang="zh-CN" altLang="en-US" sz="3600" dirty="0"/>
              <a:t> </a:t>
            </a:r>
            <a:r>
              <a:rPr lang="en-US" altLang="zh-CN" sz="3600" dirty="0"/>
              <a:t>the</a:t>
            </a:r>
            <a:r>
              <a:rPr lang="zh-CN" altLang="en-US" sz="3600" dirty="0"/>
              <a:t> </a:t>
            </a:r>
            <a:r>
              <a:rPr lang="en-US" altLang="zh-CN" sz="3600" dirty="0"/>
              <a:t>border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6500"/>
            <a:ext cx="9131300" cy="4445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0748" y="5954902"/>
            <a:ext cx="5412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Now it is  possible to build a very deep </a:t>
            </a:r>
            <a:r>
              <a:rPr lang="en-US" sz="2000" dirty="0" err="1">
                <a:solidFill>
                  <a:srgbClr val="FF0000"/>
                </a:solidFill>
              </a:rPr>
              <a:t>ConvNet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2779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2463800"/>
            <a:ext cx="65278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77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968129"/>
            <a:ext cx="65405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779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184400"/>
            <a:ext cx="65405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776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993900"/>
            <a:ext cx="6540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7769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43623"/>
          <a:stretch/>
        </p:blipFill>
        <p:spPr>
          <a:xfrm>
            <a:off x="1295400" y="2184400"/>
            <a:ext cx="6540500" cy="14033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41210" y="3723355"/>
            <a:ext cx="68306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Number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 err="1"/>
              <a:t>add&amp;mul</a:t>
            </a:r>
            <a:r>
              <a:rPr lang="zh-CN" altLang="en-US" sz="2800" dirty="0"/>
              <a:t> </a:t>
            </a:r>
            <a:r>
              <a:rPr lang="en-US" altLang="zh-CN" sz="2800" dirty="0"/>
              <a:t>operations</a:t>
            </a:r>
            <a:r>
              <a:rPr lang="zh-CN" altLang="en-US" sz="2800" dirty="0"/>
              <a:t> </a:t>
            </a:r>
            <a:r>
              <a:rPr lang="en-US" altLang="zh-CN" sz="2800" dirty="0"/>
              <a:t>in</a:t>
            </a:r>
            <a:r>
              <a:rPr lang="zh-CN" altLang="en-US" sz="2800" dirty="0"/>
              <a:t> </a:t>
            </a:r>
            <a:r>
              <a:rPr lang="en-US" altLang="zh-CN" sz="2800" dirty="0"/>
              <a:t>this</a:t>
            </a:r>
            <a:r>
              <a:rPr lang="zh-CN" altLang="en-US" sz="2800" dirty="0"/>
              <a:t> </a:t>
            </a:r>
            <a:r>
              <a:rPr lang="en-US" altLang="zh-CN" sz="2800" dirty="0"/>
              <a:t>layer?</a:t>
            </a:r>
          </a:p>
          <a:p>
            <a:r>
              <a:rPr lang="zh-CN" altLang="en-US" sz="2800" dirty="0"/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796429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Example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43623"/>
          <a:stretch/>
        </p:blipFill>
        <p:spPr>
          <a:xfrm>
            <a:off x="1295400" y="2184400"/>
            <a:ext cx="6540500" cy="14033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41210" y="3723355"/>
            <a:ext cx="68306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Number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 err="1"/>
              <a:t>add&amp;mul</a:t>
            </a:r>
            <a:r>
              <a:rPr lang="zh-CN" altLang="en-US" sz="2800" dirty="0"/>
              <a:t> </a:t>
            </a:r>
            <a:r>
              <a:rPr lang="en-US" altLang="zh-CN" sz="2800" dirty="0"/>
              <a:t>operations</a:t>
            </a:r>
            <a:r>
              <a:rPr lang="zh-CN" altLang="en-US" sz="2800" dirty="0"/>
              <a:t> </a:t>
            </a:r>
            <a:r>
              <a:rPr lang="en-US" altLang="zh-CN" sz="2800" dirty="0"/>
              <a:t>in</a:t>
            </a:r>
            <a:r>
              <a:rPr lang="zh-CN" altLang="en-US" sz="2800" dirty="0"/>
              <a:t> </a:t>
            </a:r>
            <a:r>
              <a:rPr lang="en-US" altLang="zh-CN" sz="2800" dirty="0"/>
              <a:t>this</a:t>
            </a:r>
            <a:r>
              <a:rPr lang="zh-CN" altLang="en-US" sz="2800" dirty="0"/>
              <a:t> </a:t>
            </a:r>
            <a:r>
              <a:rPr lang="en-US" altLang="zh-CN" sz="2800" dirty="0"/>
              <a:t>layer?</a:t>
            </a:r>
          </a:p>
          <a:p>
            <a:r>
              <a:rPr lang="en-US" altLang="zh-CN" sz="2800" dirty="0"/>
              <a:t>each</a:t>
            </a:r>
            <a:r>
              <a:rPr lang="zh-CN" altLang="en-US" sz="2800" dirty="0"/>
              <a:t> </a:t>
            </a:r>
            <a:r>
              <a:rPr lang="en-US" altLang="zh-CN" sz="2800" dirty="0"/>
              <a:t>output</a:t>
            </a:r>
            <a:r>
              <a:rPr lang="zh-CN" altLang="en-US" sz="2800" dirty="0"/>
              <a:t> </a:t>
            </a:r>
            <a:r>
              <a:rPr lang="en-US" altLang="zh-CN" sz="2800" dirty="0"/>
              <a:t>neuron</a:t>
            </a:r>
            <a:r>
              <a:rPr lang="zh-CN" altLang="en-US" sz="2800" dirty="0"/>
              <a:t> </a:t>
            </a:r>
            <a:r>
              <a:rPr lang="en-US" altLang="zh-CN" sz="2800" dirty="0"/>
              <a:t>has</a:t>
            </a:r>
            <a:r>
              <a:rPr lang="zh-CN" altLang="en-US" sz="2800" dirty="0"/>
              <a:t> </a:t>
            </a:r>
            <a:r>
              <a:rPr lang="en-US" altLang="zh-CN" sz="2800" dirty="0"/>
              <a:t>5x5x3</a:t>
            </a:r>
            <a:r>
              <a:rPr lang="zh-CN" altLang="en-US" sz="2800" dirty="0"/>
              <a:t> </a:t>
            </a:r>
            <a:r>
              <a:rPr lang="en-US" altLang="zh-CN" sz="2800" dirty="0"/>
              <a:t>ops,</a:t>
            </a:r>
            <a:r>
              <a:rPr lang="zh-CN" altLang="en-US" sz="2800" dirty="0"/>
              <a:t> 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there</a:t>
            </a:r>
            <a:r>
              <a:rPr lang="zh-CN" altLang="en-US" sz="2800" dirty="0"/>
              <a:t> </a:t>
            </a:r>
            <a:r>
              <a:rPr lang="en-US" altLang="zh-CN" sz="2800" dirty="0"/>
              <a:t>are</a:t>
            </a:r>
            <a:r>
              <a:rPr lang="zh-CN" altLang="en-US" sz="2800" dirty="0"/>
              <a:t> </a:t>
            </a:r>
            <a:r>
              <a:rPr lang="en-US" altLang="zh-CN" sz="2800" dirty="0"/>
              <a:t>32x32x10</a:t>
            </a:r>
            <a:r>
              <a:rPr lang="zh-CN" altLang="en-US" sz="2800" dirty="0"/>
              <a:t> </a:t>
            </a:r>
            <a:r>
              <a:rPr lang="en-US" altLang="zh-CN" sz="2800" dirty="0"/>
              <a:t>output</a:t>
            </a:r>
            <a:r>
              <a:rPr lang="zh-CN" altLang="en-US" sz="2800" dirty="0"/>
              <a:t> </a:t>
            </a:r>
            <a:r>
              <a:rPr lang="en-US" altLang="zh-CN" sz="2800" dirty="0"/>
              <a:t>neurons</a:t>
            </a:r>
            <a:r>
              <a:rPr lang="zh-CN" altLang="en-US" sz="2800" dirty="0"/>
              <a:t> </a:t>
            </a:r>
            <a:r>
              <a:rPr lang="zh-CN" altLang="zh-CN" sz="2800" dirty="0"/>
              <a:t>=&gt;</a:t>
            </a:r>
            <a:r>
              <a:rPr lang="zh-CN" altLang="en-US" sz="2800" dirty="0"/>
              <a:t> </a:t>
            </a:r>
            <a:r>
              <a:rPr lang="en-US" altLang="zh-CN" sz="2800" dirty="0"/>
              <a:t>32x32x10x5x5x3</a:t>
            </a:r>
          </a:p>
          <a:p>
            <a:r>
              <a:rPr lang="zh-CN" altLang="en-US" sz="2800" dirty="0"/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09065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Last time: Neural Networks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1803"/>
          <a:stretch/>
        </p:blipFill>
        <p:spPr>
          <a:xfrm>
            <a:off x="277619" y="1775374"/>
            <a:ext cx="8572801" cy="387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426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Summary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0113" r="3706"/>
          <a:stretch/>
        </p:blipFill>
        <p:spPr>
          <a:xfrm>
            <a:off x="0" y="1284898"/>
            <a:ext cx="9144000" cy="4288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7769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1x1</a:t>
            </a:r>
            <a:r>
              <a:rPr lang="zh-CN" altLang="en-US" sz="3600" dirty="0"/>
              <a:t> </a:t>
            </a:r>
            <a:r>
              <a:rPr lang="en-US" altLang="zh-CN" sz="3600" dirty="0"/>
              <a:t>convolution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4129"/>
          <a:stretch/>
        </p:blipFill>
        <p:spPr>
          <a:xfrm>
            <a:off x="0" y="1516464"/>
            <a:ext cx="9131300" cy="350069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8813" y="5622019"/>
            <a:ext cx="6473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Q</a:t>
            </a:r>
            <a:r>
              <a:rPr lang="en-US" altLang="zh-CN" sz="2400" dirty="0">
                <a:solidFill>
                  <a:srgbClr val="FF0000"/>
                </a:solidFill>
              </a:rPr>
              <a:t>: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Is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a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fully-connected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layer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a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convolutional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layer?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6547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Pooling</a:t>
            </a:r>
            <a:r>
              <a:rPr lang="zh-CN" altLang="en-US" sz="4400" dirty="0"/>
              <a:t> </a:t>
            </a:r>
            <a:r>
              <a:rPr lang="en-US" altLang="zh-CN" sz="4400" dirty="0"/>
              <a:t>Layer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702487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Pooling</a:t>
            </a:r>
            <a:r>
              <a:rPr lang="zh-CN" altLang="en-US" sz="3600" dirty="0"/>
              <a:t> </a:t>
            </a:r>
            <a:r>
              <a:rPr lang="en-US" altLang="zh-CN" sz="3600" dirty="0"/>
              <a:t>layer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899" t="26631" r="25704"/>
          <a:stretch/>
        </p:blipFill>
        <p:spPr>
          <a:xfrm>
            <a:off x="1800101" y="2663061"/>
            <a:ext cx="5535847" cy="40562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6594" y="1269886"/>
            <a:ext cx="8766403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make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representations</a:t>
            </a:r>
            <a:r>
              <a:rPr lang="zh-CN" altLang="en-US" sz="2400" dirty="0"/>
              <a:t> </a:t>
            </a:r>
            <a:r>
              <a:rPr lang="en-US" altLang="zh-CN" sz="2400" dirty="0"/>
              <a:t>smaller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more</a:t>
            </a:r>
            <a:r>
              <a:rPr lang="zh-CN" altLang="en-US" sz="2400" dirty="0"/>
              <a:t> </a:t>
            </a:r>
            <a:r>
              <a:rPr lang="en-US" altLang="zh-CN" sz="2400" dirty="0"/>
              <a:t>manageable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Operates</a:t>
            </a:r>
            <a:r>
              <a:rPr lang="zh-CN" altLang="en-US" sz="2400" dirty="0"/>
              <a:t> </a:t>
            </a:r>
            <a:r>
              <a:rPr lang="en-US" altLang="zh-CN" sz="2400" dirty="0"/>
              <a:t>over</a:t>
            </a:r>
            <a:r>
              <a:rPr lang="zh-CN" altLang="en-US" sz="2400" dirty="0"/>
              <a:t> </a:t>
            </a:r>
            <a:r>
              <a:rPr lang="en-US" altLang="zh-CN" sz="2400" dirty="0"/>
              <a:t>each</a:t>
            </a:r>
            <a:r>
              <a:rPr lang="zh-CN" altLang="en-US" sz="2400" dirty="0"/>
              <a:t> </a:t>
            </a:r>
            <a:r>
              <a:rPr lang="en-US" altLang="zh-CN" sz="2400" dirty="0"/>
              <a:t>activation</a:t>
            </a:r>
            <a:r>
              <a:rPr lang="zh-CN" altLang="en-US" sz="2400" dirty="0"/>
              <a:t> </a:t>
            </a:r>
            <a:r>
              <a:rPr lang="en-US" altLang="zh-CN" sz="2400" dirty="0"/>
              <a:t>map</a:t>
            </a:r>
            <a:r>
              <a:rPr lang="zh-CN" altLang="en-US" sz="2400" dirty="0"/>
              <a:t> </a:t>
            </a:r>
            <a:r>
              <a:rPr lang="en-US" altLang="zh-CN" sz="2400" dirty="0"/>
              <a:t>independently: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0000FF"/>
                </a:solidFill>
              </a:rPr>
              <a:t>output</a:t>
            </a:r>
            <a:r>
              <a:rPr lang="zh-CN" altLang="en-US" sz="2400" dirty="0">
                <a:solidFill>
                  <a:srgbClr val="0000FF"/>
                </a:solidFill>
              </a:rPr>
              <a:t>-</a:t>
            </a:r>
            <a:r>
              <a:rPr lang="en-US" altLang="zh-CN" sz="2400" dirty="0">
                <a:solidFill>
                  <a:srgbClr val="0000FF"/>
                </a:solidFill>
              </a:rPr>
              <a:t>depth</a:t>
            </a:r>
            <a:r>
              <a:rPr lang="zh-CN" altLang="en-US" sz="2400" dirty="0">
                <a:solidFill>
                  <a:srgbClr val="0000FF"/>
                </a:solidFill>
              </a:rPr>
              <a:t> </a:t>
            </a:r>
            <a:r>
              <a:rPr lang="en-US" altLang="zh-CN" sz="2400" dirty="0">
                <a:solidFill>
                  <a:srgbClr val="0000FF"/>
                </a:solidFill>
              </a:rPr>
              <a:t>=</a:t>
            </a:r>
            <a:r>
              <a:rPr lang="zh-CN" altLang="en-US" sz="2400" dirty="0">
                <a:solidFill>
                  <a:srgbClr val="0000FF"/>
                </a:solidFill>
              </a:rPr>
              <a:t> </a:t>
            </a:r>
            <a:r>
              <a:rPr lang="en-US" altLang="zh-CN" sz="2400" dirty="0">
                <a:solidFill>
                  <a:srgbClr val="0000FF"/>
                </a:solidFill>
              </a:rPr>
              <a:t>input-depth</a:t>
            </a:r>
            <a:r>
              <a:rPr lang="zh-CN" altLang="en-US" sz="2400" dirty="0">
                <a:solidFill>
                  <a:srgbClr val="0000FF"/>
                </a:solidFill>
              </a:rPr>
              <a:t> </a:t>
            </a:r>
            <a:endParaRPr lang="en-US" altLang="zh-CN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523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Max</a:t>
            </a:r>
            <a:r>
              <a:rPr lang="zh-CN" altLang="en-US" sz="3600" dirty="0"/>
              <a:t> </a:t>
            </a:r>
            <a:r>
              <a:rPr lang="en-US" altLang="zh-CN" sz="3600" dirty="0"/>
              <a:t>Pooling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00" y="1625600"/>
            <a:ext cx="77343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109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Summary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93" y="1590440"/>
            <a:ext cx="8321804" cy="379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3168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Summary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93" y="1590440"/>
            <a:ext cx="8321804" cy="37973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3775" y="1200963"/>
            <a:ext cx="23114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1201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325563"/>
          </a:xfrm>
        </p:spPr>
        <p:txBody>
          <a:bodyPr>
            <a:normAutofit/>
          </a:bodyPr>
          <a:lstStyle/>
          <a:p>
            <a:pPr marL="285750" indent="-285750" algn="ctr">
              <a:spcAft>
                <a:spcPts val="600"/>
              </a:spcAft>
            </a:pPr>
            <a:r>
              <a:rPr lang="en-US" altLang="zh-CN" sz="3200" dirty="0"/>
              <a:t>Convolution</a:t>
            </a:r>
            <a:r>
              <a:rPr lang="zh-CN" altLang="en-US" sz="3200" dirty="0"/>
              <a:t> </a:t>
            </a:r>
            <a:r>
              <a:rPr lang="en-US" altLang="zh-CN" sz="3200" dirty="0"/>
              <a:t>+</a:t>
            </a:r>
            <a:r>
              <a:rPr lang="zh-CN" altLang="en-US" sz="3200" dirty="0"/>
              <a:t> </a:t>
            </a:r>
            <a:r>
              <a:rPr lang="en-US" altLang="zh-CN" sz="3200" dirty="0"/>
              <a:t>Pooling</a:t>
            </a:r>
            <a:r>
              <a:rPr lang="zh-CN" altLang="en-US" sz="3200" dirty="0"/>
              <a:t> ≈ </a:t>
            </a:r>
            <a:r>
              <a:rPr lang="en-US" altLang="zh-CN" sz="3200" dirty="0"/>
              <a:t>Translation</a:t>
            </a:r>
            <a:r>
              <a:rPr lang="zh-CN" altLang="en-US" sz="3200" dirty="0"/>
              <a:t> </a:t>
            </a:r>
            <a:r>
              <a:rPr lang="en-US" altLang="zh-CN" sz="3200" dirty="0"/>
              <a:t>invariance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31540" y="1763045"/>
            <a:ext cx="7780029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altLang="zh-CN" sz="2400" dirty="0"/>
              <a:t>Convolution</a:t>
            </a:r>
            <a:r>
              <a:rPr lang="zh-CN" altLang="en-US" sz="2400" dirty="0"/>
              <a:t>: </a:t>
            </a:r>
            <a:r>
              <a:rPr lang="en-US" altLang="zh-CN" sz="2400" dirty="0"/>
              <a:t>local</a:t>
            </a:r>
            <a:r>
              <a:rPr lang="zh-CN" altLang="en-US" sz="2400" dirty="0"/>
              <a:t> </a:t>
            </a:r>
            <a:r>
              <a:rPr lang="en-US" altLang="zh-CN" sz="2400" dirty="0"/>
              <a:t>feature</a:t>
            </a:r>
            <a:r>
              <a:rPr lang="zh-CN" altLang="en-US" sz="2400" dirty="0"/>
              <a:t> </a:t>
            </a:r>
            <a:r>
              <a:rPr lang="en-US" altLang="zh-CN" sz="2400" dirty="0"/>
              <a:t>detector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altLang="zh-CN" sz="2400" dirty="0"/>
              <a:t>Pooling:</a:t>
            </a:r>
            <a:r>
              <a:rPr lang="zh-CN" altLang="en-US" sz="2400" dirty="0"/>
              <a:t> </a:t>
            </a:r>
            <a:r>
              <a:rPr lang="en-US" altLang="zh-CN" sz="2400" dirty="0"/>
              <a:t>invariant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small</a:t>
            </a:r>
            <a:r>
              <a:rPr lang="zh-CN" altLang="en-US" sz="2400" dirty="0"/>
              <a:t> </a:t>
            </a:r>
            <a:r>
              <a:rPr lang="en-US" altLang="zh-CN" sz="2400" dirty="0"/>
              <a:t>translation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3235" r="3393" b="82023"/>
          <a:stretch/>
        </p:blipFill>
        <p:spPr>
          <a:xfrm>
            <a:off x="273131" y="3526091"/>
            <a:ext cx="8697587" cy="1800032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739781" y="4105553"/>
            <a:ext cx="110967" cy="1356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566426" y="4110005"/>
            <a:ext cx="110967" cy="1356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388628" y="4110005"/>
            <a:ext cx="110967" cy="1356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1147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Taking</a:t>
            </a:r>
            <a:r>
              <a:rPr lang="en-US" altLang="en-US" sz="3600" dirty="0"/>
              <a:t>-</a:t>
            </a:r>
            <a:r>
              <a:rPr lang="en-US" altLang="zh-CN" sz="3600" dirty="0"/>
              <a:t>home</a:t>
            </a:r>
            <a:r>
              <a:rPr lang="zh-CN" altLang="en-US" sz="3600" dirty="0"/>
              <a:t> </a:t>
            </a:r>
            <a:r>
              <a:rPr lang="en-US" altLang="zh-CN" sz="3600" dirty="0"/>
              <a:t>messages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431540" y="1763045"/>
            <a:ext cx="7780029" cy="4401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altLang="zh-CN" sz="2400" dirty="0" err="1"/>
              <a:t>ConvNets</a:t>
            </a:r>
            <a:r>
              <a:rPr lang="zh-CN" altLang="en-US" sz="2400" dirty="0"/>
              <a:t> </a:t>
            </a:r>
            <a:r>
              <a:rPr lang="en-US" altLang="zh-CN" sz="2400" dirty="0"/>
              <a:t>stack</a:t>
            </a:r>
            <a:r>
              <a:rPr lang="zh-CN" altLang="en-US" sz="2400" dirty="0"/>
              <a:t> </a:t>
            </a:r>
            <a:r>
              <a:rPr lang="en-US" altLang="zh-CN" sz="2400" dirty="0"/>
              <a:t>CONV,</a:t>
            </a:r>
            <a:r>
              <a:rPr lang="zh-CN" altLang="en-US" sz="2400" dirty="0"/>
              <a:t> </a:t>
            </a:r>
            <a:r>
              <a:rPr lang="en-US" altLang="zh-CN" sz="2400" dirty="0"/>
              <a:t>POOL,</a:t>
            </a:r>
            <a:r>
              <a:rPr lang="zh-CN" altLang="en-US" sz="2400" dirty="0"/>
              <a:t> </a:t>
            </a:r>
            <a:r>
              <a:rPr lang="en-US" altLang="zh-CN" sz="2400" dirty="0"/>
              <a:t>FC</a:t>
            </a:r>
            <a:r>
              <a:rPr lang="zh-CN" altLang="en-US" sz="2400" dirty="0"/>
              <a:t> </a:t>
            </a:r>
            <a:r>
              <a:rPr lang="en-US" altLang="zh-CN" sz="2400" dirty="0"/>
              <a:t>layers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sz="2400" dirty="0"/>
              <a:t>Trend</a:t>
            </a:r>
            <a:r>
              <a:rPr lang="zh-CN" altLang="en-US" sz="2400" dirty="0"/>
              <a:t> </a:t>
            </a:r>
            <a:r>
              <a:rPr lang="en-US" altLang="zh-CN" sz="2400" dirty="0"/>
              <a:t>towards</a:t>
            </a:r>
            <a:r>
              <a:rPr lang="zh-CN" altLang="en-US" sz="2400" dirty="0"/>
              <a:t> </a:t>
            </a:r>
            <a:r>
              <a:rPr lang="en-US" altLang="zh-CN" sz="2400" dirty="0"/>
              <a:t>smaller</a:t>
            </a:r>
            <a:r>
              <a:rPr lang="zh-CN" altLang="en-US" sz="2400" dirty="0"/>
              <a:t> </a:t>
            </a:r>
            <a:r>
              <a:rPr lang="en-US" altLang="zh-CN" sz="2400" dirty="0"/>
              <a:t>filters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deeper</a:t>
            </a:r>
            <a:r>
              <a:rPr lang="zh-CN" altLang="en-US" sz="2400" dirty="0"/>
              <a:t> </a:t>
            </a:r>
            <a:r>
              <a:rPr lang="en-US" altLang="zh-CN" sz="2400" dirty="0"/>
              <a:t>architectures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sz="2400" dirty="0"/>
              <a:t>Trend</a:t>
            </a:r>
            <a:r>
              <a:rPr lang="zh-CN" altLang="en-US" sz="2400" dirty="0"/>
              <a:t> </a:t>
            </a:r>
            <a:r>
              <a:rPr lang="en-US" altLang="zh-CN" sz="2400" dirty="0"/>
              <a:t>towards</a:t>
            </a:r>
            <a:r>
              <a:rPr lang="zh-CN" altLang="en-US" sz="2400" dirty="0"/>
              <a:t> </a:t>
            </a:r>
            <a:r>
              <a:rPr lang="en-US" altLang="zh-CN" sz="2400" dirty="0"/>
              <a:t>getting</a:t>
            </a:r>
            <a:r>
              <a:rPr lang="zh-CN" altLang="en-US" sz="2400" dirty="0"/>
              <a:t> </a:t>
            </a:r>
            <a:r>
              <a:rPr lang="en-US" altLang="zh-CN" sz="2400" dirty="0"/>
              <a:t>rid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POOL/FC</a:t>
            </a:r>
            <a:r>
              <a:rPr lang="zh-CN" altLang="en-US" sz="2400" dirty="0"/>
              <a:t> </a:t>
            </a:r>
            <a:r>
              <a:rPr lang="en-US" altLang="zh-CN" sz="2400" dirty="0"/>
              <a:t>layers</a:t>
            </a:r>
            <a:r>
              <a:rPr lang="zh-CN" altLang="en-US" sz="2400" dirty="0"/>
              <a:t> </a:t>
            </a:r>
            <a:r>
              <a:rPr lang="en-US" altLang="zh-CN" sz="2400" dirty="0"/>
              <a:t>(just</a:t>
            </a:r>
            <a:r>
              <a:rPr lang="zh-CN" altLang="en-US" sz="2400" dirty="0"/>
              <a:t> </a:t>
            </a:r>
            <a:r>
              <a:rPr lang="en-US" altLang="zh-CN" sz="2400" dirty="0"/>
              <a:t>CONV)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sz="2400" dirty="0"/>
              <a:t>Typical</a:t>
            </a:r>
            <a:r>
              <a:rPr lang="zh-CN" altLang="en-US" sz="2400" dirty="0"/>
              <a:t> </a:t>
            </a:r>
            <a:r>
              <a:rPr lang="en-US" altLang="zh-CN" sz="2400" dirty="0"/>
              <a:t>architectures</a:t>
            </a:r>
            <a:r>
              <a:rPr lang="zh-CN" altLang="en-US" sz="2400" dirty="0"/>
              <a:t> </a:t>
            </a:r>
            <a:r>
              <a:rPr lang="en-US" altLang="zh-CN" sz="2400" dirty="0"/>
              <a:t>look</a:t>
            </a:r>
            <a:r>
              <a:rPr lang="zh-CN" altLang="en-US" sz="2400" dirty="0"/>
              <a:t> </a:t>
            </a:r>
            <a:r>
              <a:rPr lang="en-US" altLang="zh-CN" sz="2400" dirty="0"/>
              <a:t>like:</a:t>
            </a:r>
          </a:p>
          <a:p>
            <a:pPr>
              <a:spcAft>
                <a:spcPts val="600"/>
              </a:spcAft>
            </a:pPr>
            <a:r>
              <a:rPr lang="zh-CN" altLang="zh-CN" sz="2400" dirty="0"/>
              <a:t> </a:t>
            </a:r>
            <a:r>
              <a:rPr lang="zh-CN" altLang="en-US" sz="2400" dirty="0"/>
              <a:t>          </a:t>
            </a:r>
            <a:r>
              <a:rPr lang="en-US" altLang="zh-CN" sz="2400" dirty="0"/>
              <a:t>[(CONV-RELU)</a:t>
            </a:r>
            <a:r>
              <a:rPr lang="zh-CN" altLang="en-US" sz="2400" dirty="0"/>
              <a:t>*</a:t>
            </a:r>
            <a:r>
              <a:rPr lang="en-US" altLang="zh-CN" sz="2400" dirty="0"/>
              <a:t>N-POOL?]</a:t>
            </a:r>
            <a:r>
              <a:rPr lang="zh-CN" altLang="en-US" sz="2400" dirty="0"/>
              <a:t>*</a:t>
            </a:r>
            <a:r>
              <a:rPr lang="en-US" altLang="zh-CN" sz="2400" dirty="0"/>
              <a:t>M-(FC-RELU)</a:t>
            </a:r>
            <a:r>
              <a:rPr lang="zh-CN" altLang="en-US" sz="2400" dirty="0"/>
              <a:t>*</a:t>
            </a:r>
            <a:r>
              <a:rPr lang="en-US" altLang="zh-CN" sz="2400" dirty="0"/>
              <a:t>K-SOFTMAX</a:t>
            </a:r>
          </a:p>
          <a:p>
            <a:pPr lvl="1">
              <a:spcAft>
                <a:spcPts val="600"/>
              </a:spcAft>
            </a:pPr>
            <a:r>
              <a:rPr lang="en-US" altLang="zh-CN" sz="2400" dirty="0"/>
              <a:t>where</a:t>
            </a:r>
            <a:r>
              <a:rPr lang="zh-CN" altLang="en-US" sz="2400" dirty="0"/>
              <a:t> </a:t>
            </a:r>
            <a:r>
              <a:rPr lang="en-US" altLang="zh-CN" sz="2400" dirty="0"/>
              <a:t>N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usually</a:t>
            </a:r>
            <a:r>
              <a:rPr lang="zh-CN" altLang="en-US" sz="2400" dirty="0"/>
              <a:t> </a:t>
            </a:r>
            <a:r>
              <a:rPr lang="en-US" altLang="zh-CN" sz="2400" dirty="0"/>
              <a:t>up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~5,</a:t>
            </a:r>
            <a:r>
              <a:rPr lang="zh-CN" altLang="en-US" sz="2400" dirty="0"/>
              <a:t> </a:t>
            </a:r>
            <a:r>
              <a:rPr lang="en-US" altLang="zh-CN" sz="2400" dirty="0"/>
              <a:t>M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large,</a:t>
            </a:r>
            <a:r>
              <a:rPr lang="zh-CN" altLang="en-US" sz="2400" dirty="0"/>
              <a:t> </a:t>
            </a:r>
            <a:r>
              <a:rPr lang="en-US" altLang="zh-CN" sz="2400" dirty="0"/>
              <a:t>0</a:t>
            </a:r>
            <a:r>
              <a:rPr lang="zh-CN" altLang="en-US" sz="2400" dirty="0"/>
              <a:t> </a:t>
            </a:r>
            <a:r>
              <a:rPr lang="en-US" altLang="zh-CN" sz="2400" dirty="0"/>
              <a:t>&lt;=</a:t>
            </a:r>
            <a:r>
              <a:rPr lang="zh-CN" altLang="en-US" sz="2400" dirty="0"/>
              <a:t> </a:t>
            </a:r>
            <a:r>
              <a:rPr lang="en-US" altLang="zh-CN" sz="2400" dirty="0"/>
              <a:t>K</a:t>
            </a:r>
            <a:r>
              <a:rPr lang="zh-CN" altLang="en-US" sz="2400" dirty="0"/>
              <a:t> </a:t>
            </a:r>
            <a:r>
              <a:rPr lang="en-US" altLang="zh-CN" sz="2400" dirty="0"/>
              <a:t>&lt;=</a:t>
            </a:r>
            <a:r>
              <a:rPr lang="zh-CN" altLang="en-US" sz="2400" dirty="0"/>
              <a:t> </a:t>
            </a:r>
            <a:r>
              <a:rPr lang="en-US" altLang="zh-CN" sz="2400" dirty="0"/>
              <a:t>2</a:t>
            </a:r>
            <a:r>
              <a:rPr lang="zh-CN" altLang="zh-CN" sz="2400" dirty="0"/>
              <a:t>.</a:t>
            </a:r>
            <a:r>
              <a:rPr lang="zh-CN" altLang="en-US" sz="2400" dirty="0"/>
              <a:t> </a:t>
            </a:r>
            <a:r>
              <a:rPr lang="en-US" altLang="zh-CN" sz="2400" dirty="0"/>
              <a:t>But</a:t>
            </a:r>
            <a:r>
              <a:rPr lang="zh-CN" altLang="en-US" sz="2400" dirty="0"/>
              <a:t> </a:t>
            </a:r>
            <a:r>
              <a:rPr lang="en-US" altLang="zh-CN" sz="2400" dirty="0"/>
              <a:t>recent</a:t>
            </a:r>
            <a:r>
              <a:rPr lang="zh-CN" altLang="en-US" sz="2400" dirty="0"/>
              <a:t> </a:t>
            </a:r>
            <a:r>
              <a:rPr lang="en-US" altLang="zh-CN" sz="2400" dirty="0"/>
              <a:t>advances</a:t>
            </a:r>
            <a:r>
              <a:rPr lang="zh-CN" altLang="en-US" sz="2400" dirty="0"/>
              <a:t> </a:t>
            </a:r>
            <a:r>
              <a:rPr lang="en-US" altLang="zh-CN" sz="2400" dirty="0"/>
              <a:t>such</a:t>
            </a:r>
            <a:r>
              <a:rPr lang="zh-CN" altLang="en-US" sz="2400" dirty="0"/>
              <a:t> </a:t>
            </a:r>
            <a:r>
              <a:rPr lang="en-US" altLang="zh-CN" sz="2400" dirty="0"/>
              <a:t>as</a:t>
            </a:r>
            <a:r>
              <a:rPr lang="zh-CN" altLang="en-US" sz="2400" dirty="0"/>
              <a:t> </a:t>
            </a:r>
            <a:r>
              <a:rPr lang="en-US" altLang="zh-CN" sz="2400" dirty="0" err="1"/>
              <a:t>ResNet</a:t>
            </a:r>
            <a:r>
              <a:rPr lang="zh-CN" altLang="en-US" sz="2400" dirty="0"/>
              <a:t> </a:t>
            </a:r>
            <a:r>
              <a:rPr lang="en-US" altLang="zh-CN" sz="2400" dirty="0"/>
              <a:t>challenge</a:t>
            </a:r>
            <a:r>
              <a:rPr lang="zh-CN" altLang="en-US" sz="2400" dirty="0"/>
              <a:t> </a:t>
            </a:r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paradigm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altLang="zh-CN" sz="2400" dirty="0"/>
              <a:t>Convolution</a:t>
            </a:r>
            <a:r>
              <a:rPr lang="zh-CN" altLang="en-US" sz="2400" dirty="0"/>
              <a:t> </a:t>
            </a:r>
            <a:r>
              <a:rPr lang="en-US" altLang="zh-CN" sz="2400" dirty="0"/>
              <a:t>+</a:t>
            </a:r>
            <a:r>
              <a:rPr lang="zh-CN" altLang="en-US" sz="2400" dirty="0"/>
              <a:t> </a:t>
            </a:r>
            <a:r>
              <a:rPr lang="en-US" altLang="zh-CN" sz="2400" dirty="0"/>
              <a:t>Pooling</a:t>
            </a:r>
            <a:r>
              <a:rPr lang="zh-CN" altLang="en-US" sz="2400" dirty="0"/>
              <a:t> ≈ </a:t>
            </a:r>
            <a:r>
              <a:rPr lang="en-US" altLang="zh-CN" sz="2400" dirty="0"/>
              <a:t>Translation</a:t>
            </a:r>
            <a:r>
              <a:rPr lang="zh-CN" altLang="en-US" sz="2400" dirty="0"/>
              <a:t> </a:t>
            </a:r>
            <a:r>
              <a:rPr lang="en-US" altLang="zh-CN" sz="2400" dirty="0"/>
              <a:t>invariance</a:t>
            </a:r>
          </a:p>
          <a:p>
            <a:pPr lvl="1">
              <a:spcAft>
                <a:spcPts val="600"/>
              </a:spcAft>
            </a:pPr>
            <a:endParaRPr lang="en-US" altLang="zh-CN" sz="2400" dirty="0"/>
          </a:p>
          <a:p>
            <a:pPr lvl="1">
              <a:spcAft>
                <a:spcPts val="600"/>
              </a:spcAft>
            </a:pP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6540983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/>
              <a:t>CNN</a:t>
            </a:r>
            <a:r>
              <a:rPr lang="zh-CN" altLang="en-US" sz="4400" dirty="0"/>
              <a:t> </a:t>
            </a:r>
            <a:r>
              <a:rPr lang="en-US" altLang="zh-CN" sz="4400" dirty="0"/>
              <a:t>Architectures</a:t>
            </a:r>
            <a:r>
              <a:rPr lang="zh-CN" altLang="en-US" sz="4400" dirty="0"/>
              <a:t>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3964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Next: Convolutional</a:t>
            </a:r>
            <a:r>
              <a:rPr lang="zh-CN" altLang="en-US" sz="3600" dirty="0"/>
              <a:t> </a:t>
            </a:r>
            <a:r>
              <a:rPr lang="en-US" altLang="zh-CN" sz="3600" dirty="0"/>
              <a:t>Neural</a:t>
            </a:r>
            <a:r>
              <a:rPr lang="zh-CN" altLang="en-US" sz="3600" dirty="0"/>
              <a:t> </a:t>
            </a:r>
            <a:r>
              <a:rPr lang="en-US" altLang="zh-CN" sz="3600" dirty="0"/>
              <a:t>Networks</a:t>
            </a:r>
            <a:r>
              <a:rPr lang="en-US" sz="3600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8757"/>
          <a:stretch/>
        </p:blipFill>
        <p:spPr>
          <a:xfrm>
            <a:off x="241300" y="2206888"/>
            <a:ext cx="8661400" cy="317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9590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31300" cy="4622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LeNet-5 </a:t>
            </a:r>
            <a:r>
              <a:rPr lang="en-US" altLang="zh-CN" sz="2400" dirty="0"/>
              <a:t>[</a:t>
            </a:r>
            <a:r>
              <a:rPr lang="en-US" sz="2400" dirty="0" err="1"/>
              <a:t>LeCun</a:t>
            </a:r>
            <a:r>
              <a:rPr lang="en-US" sz="2400" dirty="0"/>
              <a:t> et al., 1998</a:t>
            </a:r>
            <a:r>
              <a:rPr lang="en-US" altLang="zh-CN" sz="2400" dirty="0"/>
              <a:t>]</a:t>
            </a:r>
            <a:endParaRPr lang="en-US" sz="3600" dirty="0"/>
          </a:p>
        </p:txBody>
      </p:sp>
      <p:sp>
        <p:nvSpPr>
          <p:cNvPr id="5" name="Rectangle 4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306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ImageNet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AAB7E81-86B6-48C1-A3AB-003ACD6B1042}"/>
              </a:ext>
            </a:extLst>
          </p:cNvPr>
          <p:cNvSpPr txBox="1"/>
          <p:nvPr/>
        </p:nvSpPr>
        <p:spPr>
          <a:xfrm>
            <a:off x="1501140" y="6101834"/>
            <a:ext cx="61417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https://www.image-net.org/index.php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8254C4-C8B6-439B-A1E2-6F5083EF2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80" y="1571127"/>
            <a:ext cx="7877935" cy="337625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1671776-920D-4362-B0D1-B43D7E98A0A9}"/>
              </a:ext>
            </a:extLst>
          </p:cNvPr>
          <p:cNvSpPr/>
          <p:nvPr/>
        </p:nvSpPr>
        <p:spPr>
          <a:xfrm>
            <a:off x="499919" y="5427213"/>
            <a:ext cx="81441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1,000 class   1.28M training   50K validation  100K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testing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66740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757"/>
          <a:stretch/>
        </p:blipFill>
        <p:spPr>
          <a:xfrm>
            <a:off x="12700" y="1117600"/>
            <a:ext cx="9118600" cy="452907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807280" y="5326123"/>
            <a:ext cx="3205717" cy="5301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9742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/>
              <a:t>[</a:t>
            </a:r>
            <a:r>
              <a:rPr lang="en-US" sz="2400" dirty="0" err="1"/>
              <a:t>Krizhevsky</a:t>
            </a:r>
            <a:r>
              <a:rPr lang="en-US" sz="2400" dirty="0"/>
              <a:t> et al. 2012]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3000"/>
            <a:ext cx="9144000" cy="4572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1863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/>
              <a:t>[</a:t>
            </a:r>
            <a:r>
              <a:rPr lang="en-US" sz="2400" dirty="0" err="1"/>
              <a:t>Krizhevsky</a:t>
            </a:r>
            <a:r>
              <a:rPr lang="en-US" sz="2400" dirty="0"/>
              <a:t> et al. 2012]</a:t>
            </a:r>
            <a:endParaRPr lang="en-US" sz="3600" dirty="0"/>
          </a:p>
        </p:txBody>
      </p:sp>
      <p:sp>
        <p:nvSpPr>
          <p:cNvPr id="9" name="Rectangle 8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4952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zh-CN" alt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05900" cy="4597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9808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zh-CN" alt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059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7970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zh-CN" alt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059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7970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760"/>
          <a:stretch/>
        </p:blipFill>
        <p:spPr>
          <a:xfrm>
            <a:off x="12700" y="1117600"/>
            <a:ext cx="9105900" cy="454140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3686575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7970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313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797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Convolutional Layer</a:t>
            </a:r>
          </a:p>
        </p:txBody>
      </p:sp>
    </p:spTree>
    <p:extLst>
      <p:ext uri="{BB962C8B-B14F-4D97-AF65-F5344CB8AC3E}">
        <p14:creationId xmlns:p14="http://schemas.microsoft.com/office/powerpoint/2010/main" val="29341609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059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7970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186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7970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44000" cy="46101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309" y="1121938"/>
            <a:ext cx="3797542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031806" y="5313794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6119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05900" cy="4622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81070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18600" cy="4622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81070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AlexNet</a:t>
            </a:r>
            <a:r>
              <a:rPr lang="zh-CN" alt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Krizhevsky</a:t>
            </a:r>
            <a:r>
              <a:rPr lang="en-US" sz="2400" dirty="0">
                <a:solidFill>
                  <a:prstClr val="black"/>
                </a:solidFill>
              </a:rPr>
              <a:t> et al. 2012]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1130300"/>
            <a:ext cx="90678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09605" y="1269886"/>
            <a:ext cx="3686574" cy="94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44136" y="5215162"/>
            <a:ext cx="4907213" cy="702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81070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ZFNet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Zeiler</a:t>
            </a:r>
            <a:r>
              <a:rPr lang="en-US" sz="2400" dirty="0">
                <a:solidFill>
                  <a:prstClr val="black"/>
                </a:solidFill>
              </a:rPr>
              <a:t> and Fergus, 2013]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330"/>
          <a:stretch/>
        </p:blipFill>
        <p:spPr>
          <a:xfrm>
            <a:off x="12700" y="1117600"/>
            <a:ext cx="9105900" cy="456130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881258" y="5461742"/>
            <a:ext cx="3070091" cy="4561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8107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31300" cy="4610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ZFNet</a:t>
            </a:r>
            <a:r>
              <a:rPr lang="en-US" sz="3600" dirty="0"/>
              <a:t> </a:t>
            </a:r>
            <a:r>
              <a:rPr lang="en-US" sz="2400" dirty="0"/>
              <a:t>[</a:t>
            </a:r>
            <a:r>
              <a:rPr lang="en-US" sz="2400" dirty="0" err="1"/>
              <a:t>Zeiler</a:t>
            </a:r>
            <a:r>
              <a:rPr lang="en-US" sz="2400" dirty="0"/>
              <a:t> and Fergus, 2013]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86308" y="1121938"/>
            <a:ext cx="5868928" cy="6164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226489" y="4253501"/>
            <a:ext cx="2539914" cy="4561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23713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VGGNet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Simonyan</a:t>
            </a:r>
            <a:r>
              <a:rPr lang="en-US" sz="2400" dirty="0">
                <a:solidFill>
                  <a:prstClr val="black"/>
                </a:solidFill>
              </a:rPr>
              <a:t> and </a:t>
            </a:r>
            <a:r>
              <a:rPr lang="en-US" sz="2400" dirty="0" err="1">
                <a:solidFill>
                  <a:prstClr val="black"/>
                </a:solidFill>
              </a:rPr>
              <a:t>Zisserman</a:t>
            </a:r>
            <a:r>
              <a:rPr lang="en-US" sz="2400" dirty="0">
                <a:solidFill>
                  <a:prstClr val="black"/>
                </a:solidFill>
              </a:rPr>
              <a:t>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440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425060" y="5449413"/>
            <a:ext cx="3526289" cy="4685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2371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VGGNet</a:t>
            </a:r>
            <a:r>
              <a:rPr lang="en-US" sz="2400" dirty="0"/>
              <a:t> [</a:t>
            </a:r>
            <a:r>
              <a:rPr lang="en-US" sz="2400" dirty="0" err="1"/>
              <a:t>Simonyan</a:t>
            </a:r>
            <a:r>
              <a:rPr lang="en-US" sz="2400" dirty="0"/>
              <a:t> and </a:t>
            </a:r>
            <a:r>
              <a:rPr lang="en-US" sz="2400" dirty="0" err="1"/>
              <a:t>Zisserman</a:t>
            </a:r>
            <a:r>
              <a:rPr lang="en-US" sz="2400" dirty="0"/>
              <a:t>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313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463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53CE9-CA47-374D-900B-CE080ECFD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</a:t>
            </a:r>
            <a:r>
              <a:rPr lang="zh-CN" altLang="en-US" dirty="0"/>
              <a:t> </a:t>
            </a:r>
            <a:r>
              <a:rPr lang="en-US" altLang="zh-CN" dirty="0"/>
              <a:t>layer</a:t>
            </a:r>
            <a:endParaRPr lang="en-CN" dirty="0"/>
          </a:p>
        </p:txBody>
      </p:sp>
      <p:pic>
        <p:nvPicPr>
          <p:cNvPr id="1028" name="Picture 4" descr="Convolutional neural network 2: architecture » AI Geek Programmer">
            <a:extLst>
              <a:ext uri="{FF2B5EF4-FFF2-40B4-BE49-F238E27FC236}">
                <a16:creationId xmlns:a16="http://schemas.microsoft.com/office/drawing/2014/main" id="{72333FF4-00FE-6A46-BC11-304C10DCF7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72"/>
          <a:stretch/>
        </p:blipFill>
        <p:spPr bwMode="auto">
          <a:xfrm>
            <a:off x="698500" y="1723346"/>
            <a:ext cx="7747000" cy="405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51927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VGGNet</a:t>
            </a:r>
            <a:r>
              <a:rPr lang="zh-CN" alt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Simonyan</a:t>
            </a:r>
            <a:r>
              <a:rPr lang="en-US" sz="2400" dirty="0">
                <a:solidFill>
                  <a:prstClr val="black"/>
                </a:solidFill>
              </a:rPr>
              <a:t> and </a:t>
            </a:r>
            <a:r>
              <a:rPr lang="en-US" sz="2400" dirty="0" err="1">
                <a:solidFill>
                  <a:prstClr val="black"/>
                </a:solidFill>
              </a:rPr>
              <a:t>Zisserman</a:t>
            </a:r>
            <a:r>
              <a:rPr lang="en-US" sz="2400" dirty="0">
                <a:solidFill>
                  <a:prstClr val="black"/>
                </a:solidFill>
              </a:rPr>
              <a:t>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2788"/>
          <a:stretch/>
        </p:blipFill>
        <p:spPr>
          <a:xfrm>
            <a:off x="12700" y="1117600"/>
            <a:ext cx="9105900" cy="449392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46307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VGGNet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Simonyan</a:t>
            </a:r>
            <a:r>
              <a:rPr lang="en-US" sz="2400" dirty="0">
                <a:solidFill>
                  <a:prstClr val="black"/>
                </a:solidFill>
              </a:rPr>
              <a:t> and </a:t>
            </a:r>
            <a:r>
              <a:rPr lang="en-US" sz="2400" dirty="0" err="1">
                <a:solidFill>
                  <a:prstClr val="black"/>
                </a:solidFill>
              </a:rPr>
              <a:t>Zisserman</a:t>
            </a:r>
            <a:r>
              <a:rPr lang="en-US" sz="2400" dirty="0">
                <a:solidFill>
                  <a:prstClr val="black"/>
                </a:solidFill>
              </a:rPr>
              <a:t>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44000" cy="4597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4630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VGGNet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Simonyan</a:t>
            </a:r>
            <a:r>
              <a:rPr lang="en-US" sz="2400" dirty="0">
                <a:solidFill>
                  <a:prstClr val="black"/>
                </a:solidFill>
              </a:rPr>
              <a:t> and </a:t>
            </a:r>
            <a:r>
              <a:rPr lang="en-US" sz="2400" dirty="0" err="1">
                <a:solidFill>
                  <a:prstClr val="black"/>
                </a:solidFill>
              </a:rPr>
              <a:t>Zisserman</a:t>
            </a:r>
            <a:r>
              <a:rPr lang="en-US" sz="2400" dirty="0">
                <a:solidFill>
                  <a:prstClr val="black"/>
                </a:solidFill>
              </a:rPr>
              <a:t>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17224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VGGNet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Simonyan</a:t>
            </a:r>
            <a:r>
              <a:rPr lang="en-US" sz="2400" dirty="0">
                <a:solidFill>
                  <a:prstClr val="black"/>
                </a:solidFill>
              </a:rPr>
              <a:t> and </a:t>
            </a:r>
            <a:r>
              <a:rPr lang="en-US" sz="2400" dirty="0" err="1">
                <a:solidFill>
                  <a:prstClr val="black"/>
                </a:solidFill>
              </a:rPr>
              <a:t>Zisserman</a:t>
            </a:r>
            <a:r>
              <a:rPr lang="en-US" sz="2400" dirty="0">
                <a:solidFill>
                  <a:prstClr val="black"/>
                </a:solidFill>
              </a:rPr>
              <a:t>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6418"/>
          <a:stretch/>
        </p:blipFill>
        <p:spPr>
          <a:xfrm>
            <a:off x="0" y="1117600"/>
            <a:ext cx="9131300" cy="431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17224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VGGNet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Simonyan</a:t>
            </a:r>
            <a:r>
              <a:rPr lang="en-US" sz="2400" dirty="0">
                <a:solidFill>
                  <a:prstClr val="black"/>
                </a:solidFill>
              </a:rPr>
              <a:t> and </a:t>
            </a:r>
            <a:r>
              <a:rPr lang="en-US" sz="2400" dirty="0" err="1">
                <a:solidFill>
                  <a:prstClr val="black"/>
                </a:solidFill>
              </a:rPr>
              <a:t>Zisserman</a:t>
            </a:r>
            <a:r>
              <a:rPr lang="en-US" sz="2400" dirty="0">
                <a:solidFill>
                  <a:prstClr val="black"/>
                </a:solidFill>
              </a:rPr>
              <a:t>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1130300"/>
            <a:ext cx="90678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17224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VGGNet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Simonyan</a:t>
            </a:r>
            <a:r>
              <a:rPr lang="en-US" sz="2400" dirty="0">
                <a:solidFill>
                  <a:prstClr val="black"/>
                </a:solidFill>
              </a:rPr>
              <a:t> and </a:t>
            </a:r>
            <a:r>
              <a:rPr lang="en-US" sz="2400" dirty="0" err="1">
                <a:solidFill>
                  <a:prstClr val="black"/>
                </a:solidFill>
              </a:rPr>
              <a:t>Zisserman</a:t>
            </a:r>
            <a:r>
              <a:rPr lang="en-US" sz="2400" dirty="0">
                <a:solidFill>
                  <a:prstClr val="black"/>
                </a:solidFill>
              </a:rPr>
              <a:t>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059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17224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VGGNet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Simonyan</a:t>
            </a:r>
            <a:r>
              <a:rPr lang="en-US" sz="2400" dirty="0">
                <a:solidFill>
                  <a:prstClr val="black"/>
                </a:solidFill>
              </a:rPr>
              <a:t> and </a:t>
            </a:r>
            <a:r>
              <a:rPr lang="en-US" sz="2400" dirty="0" err="1">
                <a:solidFill>
                  <a:prstClr val="black"/>
                </a:solidFill>
              </a:rPr>
              <a:t>Zisserman</a:t>
            </a:r>
            <a:r>
              <a:rPr lang="en-US" sz="2400" dirty="0">
                <a:solidFill>
                  <a:prstClr val="black"/>
                </a:solidFill>
              </a:rPr>
              <a:t>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059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1722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r>
              <a:rPr lang="en-US" sz="3600" dirty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-1" b="1687"/>
          <a:stretch/>
        </p:blipFill>
        <p:spPr>
          <a:xfrm>
            <a:off x="12700" y="1130300"/>
            <a:ext cx="9105900" cy="451987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822314" y="5246869"/>
            <a:ext cx="3119410" cy="4808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17224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/>
              <a:t>[</a:t>
            </a:r>
            <a:r>
              <a:rPr lang="en-US" sz="2400" dirty="0" err="1"/>
              <a:t>Szegedy</a:t>
            </a:r>
            <a:r>
              <a:rPr lang="en-US" sz="2400" dirty="0"/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313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17224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1227"/>
          <a:stretch/>
        </p:blipFill>
        <p:spPr>
          <a:xfrm>
            <a:off x="12700" y="1117600"/>
            <a:ext cx="9105900" cy="456606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243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763E5-C912-394E-93E1-7ACE4B028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</a:t>
            </a:r>
            <a:r>
              <a:rPr lang="zh-CN" altLang="en-US" dirty="0"/>
              <a:t> </a:t>
            </a:r>
            <a:r>
              <a:rPr lang="en-US" altLang="zh-CN" dirty="0"/>
              <a:t>layer</a:t>
            </a:r>
            <a:endParaRPr lang="en-CN" dirty="0"/>
          </a:p>
        </p:txBody>
      </p:sp>
      <p:pic>
        <p:nvPicPr>
          <p:cNvPr id="4098" name="Picture 2" descr="How convolutional neural network processes data?">
            <a:extLst>
              <a:ext uri="{FF2B5EF4-FFF2-40B4-BE49-F238E27FC236}">
                <a16:creationId xmlns:a16="http://schemas.microsoft.com/office/drawing/2014/main" id="{D8187414-099D-604B-BE86-6E4367B5AF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64"/>
          <a:stretch/>
        </p:blipFill>
        <p:spPr bwMode="auto">
          <a:xfrm>
            <a:off x="494756" y="2333894"/>
            <a:ext cx="8020594" cy="3531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988066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7BC42AF-965C-42D5-AEBD-1F64570246DA}"/>
              </a:ext>
            </a:extLst>
          </p:cNvPr>
          <p:cNvGrpSpPr/>
          <p:nvPr/>
        </p:nvGrpSpPr>
        <p:grpSpPr>
          <a:xfrm>
            <a:off x="0" y="1396733"/>
            <a:ext cx="9105900" cy="3868286"/>
            <a:chOff x="12700" y="1117600"/>
            <a:chExt cx="9105900" cy="386828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b="16091"/>
            <a:stretch/>
          </p:blipFill>
          <p:spPr>
            <a:xfrm>
              <a:off x="12700" y="1117600"/>
              <a:ext cx="9105900" cy="3868286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86308" y="1121938"/>
              <a:ext cx="4352377" cy="10356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7170242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84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70242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31300" cy="4622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70242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70242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70242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760"/>
          <a:stretch/>
        </p:blipFill>
        <p:spPr>
          <a:xfrm>
            <a:off x="12700" y="1117600"/>
            <a:ext cx="9118600" cy="454140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70242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760"/>
          <a:stretch/>
        </p:blipFill>
        <p:spPr>
          <a:xfrm>
            <a:off x="0" y="1117600"/>
            <a:ext cx="9131300" cy="454140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70242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186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57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760"/>
          <a:stretch/>
        </p:blipFill>
        <p:spPr>
          <a:xfrm>
            <a:off x="0" y="1117600"/>
            <a:ext cx="9131300" cy="454140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576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440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5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53CE9-CA47-374D-900B-CE080ECFD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</a:t>
            </a:r>
            <a:r>
              <a:rPr lang="zh-CN" altLang="en-US" dirty="0"/>
              <a:t> </a:t>
            </a:r>
            <a:r>
              <a:rPr lang="en-US" altLang="zh-CN" dirty="0"/>
              <a:t>layer</a:t>
            </a:r>
            <a:endParaRPr lang="en-CN" dirty="0"/>
          </a:p>
        </p:txBody>
      </p:sp>
      <p:pic>
        <p:nvPicPr>
          <p:cNvPr id="2050" name="Picture 2" descr="What is padding in convolutional neural network">
            <a:extLst>
              <a:ext uri="{FF2B5EF4-FFF2-40B4-BE49-F238E27FC236}">
                <a16:creationId xmlns:a16="http://schemas.microsoft.com/office/drawing/2014/main" id="{0231FB66-E301-8743-B54E-BC6D4D91C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907" y="1469371"/>
            <a:ext cx="5679349" cy="5023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15042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059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576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756"/>
          <a:stretch/>
        </p:blipFill>
        <p:spPr>
          <a:xfrm>
            <a:off x="12700" y="1104900"/>
            <a:ext cx="9105900" cy="455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0576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059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46966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2022"/>
          <a:stretch/>
        </p:blipFill>
        <p:spPr>
          <a:xfrm>
            <a:off x="12700" y="1104900"/>
            <a:ext cx="9105900" cy="454177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46966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46966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44000" cy="4584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46966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44000" cy="4584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46966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44000" cy="4622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36557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186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88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69730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313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697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Convolutional</a:t>
            </a:r>
            <a:r>
              <a:rPr lang="zh-CN" altLang="en-US" sz="3600" dirty="0"/>
              <a:t> </a:t>
            </a:r>
            <a:r>
              <a:rPr lang="en-US" altLang="zh-CN" sz="3600" dirty="0"/>
              <a:t>layer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7500"/>
            <a:ext cx="91313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47337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2022"/>
          <a:stretch/>
        </p:blipFill>
        <p:spPr>
          <a:xfrm>
            <a:off x="12700" y="1104900"/>
            <a:ext cx="9118600" cy="454177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69730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17600"/>
            <a:ext cx="91186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69730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GoogLeNet</a:t>
            </a:r>
            <a:r>
              <a:rPr lang="zh-CN" altLang="en-US" sz="3600" dirty="0"/>
              <a:t> </a:t>
            </a:r>
            <a:r>
              <a:rPr lang="en-US" sz="2400" dirty="0">
                <a:solidFill>
                  <a:prstClr val="black"/>
                </a:solidFill>
              </a:rPr>
              <a:t>[</a:t>
            </a:r>
            <a:r>
              <a:rPr lang="en-US" sz="2400" dirty="0" err="1">
                <a:solidFill>
                  <a:prstClr val="black"/>
                </a:solidFill>
              </a:rPr>
              <a:t>Szegedy</a:t>
            </a:r>
            <a:r>
              <a:rPr lang="en-US" sz="2400" dirty="0">
                <a:solidFill>
                  <a:prstClr val="black"/>
                </a:solidFill>
              </a:rPr>
              <a:t> et al., 2014]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186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69730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r>
              <a:rPr lang="en-US" altLang="zh-CN" sz="3600" dirty="0"/>
              <a:t> 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745632" y="5449413"/>
            <a:ext cx="3205717" cy="4685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12838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zh-CN" altLang="en-US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0300"/>
            <a:ext cx="91313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50689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/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7600"/>
            <a:ext cx="9131300" cy="4610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50689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059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50689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05900" cy="4597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50689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" y="1130300"/>
            <a:ext cx="9118600" cy="4597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41695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R</a:t>
            </a:r>
            <a:r>
              <a:rPr lang="en-US" altLang="zh-CN" sz="3600" dirty="0" err="1"/>
              <a:t>esNet</a:t>
            </a:r>
            <a:r>
              <a:rPr lang="en-US" altLang="zh-CN" sz="3600" dirty="0"/>
              <a:t> </a:t>
            </a:r>
            <a:r>
              <a:rPr lang="en-US" altLang="zh-CN" sz="2400" dirty="0">
                <a:solidFill>
                  <a:prstClr val="black"/>
                </a:solidFill>
              </a:rPr>
              <a:t>[He et al., 2015]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" y="1130300"/>
            <a:ext cx="9093200" cy="4584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308" y="1121938"/>
            <a:ext cx="4352377" cy="103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766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36176</TotalTime>
  <Words>1226</Words>
  <Application>Microsoft Office PowerPoint</Application>
  <PresentationFormat>全屏显示(4:3)</PresentationFormat>
  <Paragraphs>269</Paragraphs>
  <Slides>118</Slides>
  <Notes>111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118</vt:i4>
      </vt:variant>
    </vt:vector>
  </HeadingPairs>
  <TitlesOfParts>
    <vt:vector size="124" baseType="lpstr">
      <vt:lpstr>微软雅黑</vt:lpstr>
      <vt:lpstr>Arial</vt:lpstr>
      <vt:lpstr>Calibri</vt:lpstr>
      <vt:lpstr>Calibri Light</vt:lpstr>
      <vt:lpstr>Times New Roman</vt:lpstr>
      <vt:lpstr>Office Theme</vt:lpstr>
      <vt:lpstr> Convolutional Neural Networks</vt:lpstr>
      <vt:lpstr>Last time: Fully connected layer</vt:lpstr>
      <vt:lpstr>Last time: Neural Networks</vt:lpstr>
      <vt:lpstr>Next: Convolutional Neural Networks </vt:lpstr>
      <vt:lpstr>Convolutional Layer</vt:lpstr>
      <vt:lpstr>Convolutional layer</vt:lpstr>
      <vt:lpstr>Convolutional layer</vt:lpstr>
      <vt:lpstr>Convolutional layer</vt:lpstr>
      <vt:lpstr>Convolutional layer</vt:lpstr>
      <vt:lpstr>Convolutional Layer</vt:lpstr>
      <vt:lpstr>Convolutional Layer</vt:lpstr>
      <vt:lpstr>Convolutional Layer</vt:lpstr>
      <vt:lpstr>Convolutional Layer</vt:lpstr>
      <vt:lpstr>Convolutional Layer</vt:lpstr>
      <vt:lpstr>Convolutional Layer</vt:lpstr>
      <vt:lpstr>ConvNet</vt:lpstr>
      <vt:lpstr>ConvNet</vt:lpstr>
      <vt:lpstr>Visualization</vt:lpstr>
      <vt:lpstr>A closer look at spatial dimensions</vt:lpstr>
      <vt:lpstr>In practice: common to zero pad the border</vt:lpstr>
      <vt:lpstr>In practice: common to zero pad the border</vt:lpstr>
      <vt:lpstr>In practice: common to zero pad the border</vt:lpstr>
      <vt:lpstr>In practice: common to zero pad the border</vt:lpstr>
      <vt:lpstr>Example</vt:lpstr>
      <vt:lpstr>Example</vt:lpstr>
      <vt:lpstr>Example</vt:lpstr>
      <vt:lpstr>Example</vt:lpstr>
      <vt:lpstr>Example</vt:lpstr>
      <vt:lpstr>Example</vt:lpstr>
      <vt:lpstr>Summary</vt:lpstr>
      <vt:lpstr>1x1 convolution</vt:lpstr>
      <vt:lpstr>Pooling Layer</vt:lpstr>
      <vt:lpstr>Pooling layer</vt:lpstr>
      <vt:lpstr>Max Pooling</vt:lpstr>
      <vt:lpstr>Summary</vt:lpstr>
      <vt:lpstr>Summary</vt:lpstr>
      <vt:lpstr>Convolution + Pooling ≈ Translation invariance</vt:lpstr>
      <vt:lpstr>Taking-home messages</vt:lpstr>
      <vt:lpstr>CNN Architectures </vt:lpstr>
      <vt:lpstr>LeNet-5 [LeCun et al., 1998]</vt:lpstr>
      <vt:lpstr>ImageNet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AlexNet [Krizhevsky et al. 2012]</vt:lpstr>
      <vt:lpstr>ZFNet [Zeiler and Fergus, 2013]</vt:lpstr>
      <vt:lpstr>ZFNet [Zeiler and Fergus, 2013]</vt:lpstr>
      <vt:lpstr>VGGNet [Simonyan and Zisserman, 2014]</vt:lpstr>
      <vt:lpstr>VGGNet [Simonyan and Zisserman, 2014]</vt:lpstr>
      <vt:lpstr>VGGNet [Simonyan and Zisserman, 2014]</vt:lpstr>
      <vt:lpstr>VGGNet [Simonyan and Zisserman, 2014]</vt:lpstr>
      <vt:lpstr>VGGNet [Simonyan and Zisserman, 2014]</vt:lpstr>
      <vt:lpstr>VGGNet [Simonyan and Zisserman, 2014]</vt:lpstr>
      <vt:lpstr>VGGNet [Simonyan and Zisserman, 2014]</vt:lpstr>
      <vt:lpstr>VGGNet [Simonyan and Zisserman, 2014]</vt:lpstr>
      <vt:lpstr>VGGNet [Simonyan and Zisserman, 2014]</vt:lpstr>
      <vt:lpstr>GoogLeNet [Szegedy et al., 2014] 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GoogLeNet [Szegedy et al., 2014]</vt:lpstr>
      <vt:lpstr>ResNet [He et al., 2015] 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ResNet [He et al., 2015]</vt:lpstr>
      <vt:lpstr>Comparison</vt:lpstr>
      <vt:lpstr>Comparison</vt:lpstr>
      <vt:lpstr>Comparison</vt:lpstr>
      <vt:lpstr>Comparison</vt:lpstr>
      <vt:lpstr>Comparison</vt:lpstr>
      <vt:lpstr>Comparison</vt:lpstr>
      <vt:lpstr>Comparison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</dc:title>
  <dc:creator>Qi Wu</dc:creator>
  <cp:lastModifiedBy>jerry1773548849@outlook.com</cp:lastModifiedBy>
  <cp:revision>679</cp:revision>
  <dcterms:created xsi:type="dcterms:W3CDTF">2017-04-19T01:36:00Z</dcterms:created>
  <dcterms:modified xsi:type="dcterms:W3CDTF">2021-07-07T11:05:57Z</dcterms:modified>
</cp:coreProperties>
</file>